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9"/>
  </p:notesMasterIdLst>
  <p:sldIdLst>
    <p:sldId id="256" r:id="rId2"/>
    <p:sldId id="259" r:id="rId3"/>
    <p:sldId id="260" r:id="rId4"/>
    <p:sldId id="261" r:id="rId5"/>
    <p:sldId id="257" r:id="rId6"/>
    <p:sldId id="263"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48"/>
  </p:normalViewPr>
  <p:slideViewPr>
    <p:cSldViewPr snapToGrid="0">
      <p:cViewPr>
        <p:scale>
          <a:sx n="86" d="100"/>
          <a:sy n="86" d="100"/>
        </p:scale>
        <p:origin x="144"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CD3E1-867B-4306-86F0-011E30AF9254}"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E59E9DBA-4FCD-4D21-9C9A-AE29D9F0DFCB}">
      <dgm:prSet custT="1"/>
      <dgm:spPr/>
      <dgm:t>
        <a:bodyPr/>
        <a:lstStyle/>
        <a:p>
          <a:pPr>
            <a:lnSpc>
              <a:spcPct val="100000"/>
            </a:lnSpc>
          </a:pPr>
          <a:r>
            <a:rPr lang="en-US" sz="1800" baseline="0" dirty="0"/>
            <a:t>Your GE’s are graduate students here studying to get an advanced degree or credential.</a:t>
          </a:r>
          <a:endParaRPr lang="en-US" sz="1800" dirty="0"/>
        </a:p>
      </dgm:t>
    </dgm:pt>
    <dgm:pt modelId="{9750AB2C-D3CE-449F-836F-C6DAC54B006C}" type="parTrans" cxnId="{FD7E0111-A71C-46DE-9160-E8FC04718388}">
      <dgm:prSet/>
      <dgm:spPr/>
      <dgm:t>
        <a:bodyPr/>
        <a:lstStyle/>
        <a:p>
          <a:endParaRPr lang="en-US"/>
        </a:p>
      </dgm:t>
    </dgm:pt>
    <dgm:pt modelId="{C76BE8BA-BE61-40AB-AB1B-F3ABC4995225}" type="sibTrans" cxnId="{FD7E0111-A71C-46DE-9160-E8FC04718388}">
      <dgm:prSet/>
      <dgm:spPr/>
      <dgm:t>
        <a:bodyPr/>
        <a:lstStyle/>
        <a:p>
          <a:endParaRPr lang="en-US"/>
        </a:p>
      </dgm:t>
    </dgm:pt>
    <dgm:pt modelId="{23EC9CBF-BE75-49CB-A549-25315AB53696}">
      <dgm:prSet/>
      <dgm:spPr/>
      <dgm:t>
        <a:bodyPr/>
        <a:lstStyle/>
        <a:p>
          <a:pPr>
            <a:lnSpc>
              <a:spcPct val="100000"/>
            </a:lnSpc>
          </a:pPr>
          <a:r>
            <a:rPr lang="en-US" baseline="0" dirty="0"/>
            <a:t>The majority of graduate students are funded entirely through </a:t>
          </a:r>
          <a:r>
            <a:rPr lang="en-US" baseline="0" dirty="0" err="1"/>
            <a:t>GE’ships</a:t>
          </a:r>
          <a:r>
            <a:rPr lang="en-US" baseline="0" dirty="0"/>
            <a:t>. </a:t>
          </a:r>
          <a:endParaRPr lang="en-US" dirty="0"/>
        </a:p>
      </dgm:t>
    </dgm:pt>
    <dgm:pt modelId="{7E609336-D367-49E0-953E-E45AE6CFC7EB}" type="parTrans" cxnId="{5DD640C0-BFE7-49AD-B969-1CB6025E5033}">
      <dgm:prSet/>
      <dgm:spPr/>
      <dgm:t>
        <a:bodyPr/>
        <a:lstStyle/>
        <a:p>
          <a:endParaRPr lang="en-US"/>
        </a:p>
      </dgm:t>
    </dgm:pt>
    <dgm:pt modelId="{DB895755-5E66-47F1-BD54-655429A26E74}" type="sibTrans" cxnId="{5DD640C0-BFE7-49AD-B969-1CB6025E5033}">
      <dgm:prSet/>
      <dgm:spPr/>
      <dgm:t>
        <a:bodyPr/>
        <a:lstStyle/>
        <a:p>
          <a:endParaRPr lang="en-US"/>
        </a:p>
      </dgm:t>
    </dgm:pt>
    <dgm:pt modelId="{565CACA9-BF90-47E1-88C7-09E2B4C84B24}" type="pres">
      <dgm:prSet presAssocID="{D29CD3E1-867B-4306-86F0-011E30AF9254}" presName="root" presStyleCnt="0">
        <dgm:presLayoutVars>
          <dgm:dir/>
          <dgm:resizeHandles val="exact"/>
        </dgm:presLayoutVars>
      </dgm:prSet>
      <dgm:spPr/>
    </dgm:pt>
    <dgm:pt modelId="{9271687B-32E5-4C82-8561-A056B84F0CBC}" type="pres">
      <dgm:prSet presAssocID="{E59E9DBA-4FCD-4D21-9C9A-AE29D9F0DFCB}" presName="compNode" presStyleCnt="0"/>
      <dgm:spPr/>
    </dgm:pt>
    <dgm:pt modelId="{A6D989E7-DD54-4D45-B655-50E4457057A4}" type="pres">
      <dgm:prSet presAssocID="{E59E9DBA-4FCD-4D21-9C9A-AE29D9F0DFCB}" presName="iconRect" presStyleLbl="node1" presStyleIdx="0" presStyleCnt="2"/>
      <dgm:spPr>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A3EFD837-7B52-42E8-8BCF-F5A51B3B4294}" type="pres">
      <dgm:prSet presAssocID="{E59E9DBA-4FCD-4D21-9C9A-AE29D9F0DFCB}" presName="spaceRect" presStyleCnt="0"/>
      <dgm:spPr/>
    </dgm:pt>
    <dgm:pt modelId="{3D18BEB4-481E-4BF1-90C9-18BE73F0DE81}" type="pres">
      <dgm:prSet presAssocID="{E59E9DBA-4FCD-4D21-9C9A-AE29D9F0DFCB}" presName="textRect" presStyleLbl="revTx" presStyleIdx="0" presStyleCnt="2">
        <dgm:presLayoutVars>
          <dgm:chMax val="1"/>
          <dgm:chPref val="1"/>
        </dgm:presLayoutVars>
      </dgm:prSet>
      <dgm:spPr/>
    </dgm:pt>
    <dgm:pt modelId="{8A338E12-1C50-354B-ADBB-B4D1C2A460D3}" type="pres">
      <dgm:prSet presAssocID="{C76BE8BA-BE61-40AB-AB1B-F3ABC4995225}" presName="sibTrans" presStyleCnt="0"/>
      <dgm:spPr/>
    </dgm:pt>
    <dgm:pt modelId="{E4BAFB38-5425-4C43-95FB-53F3E66F910A}" type="pres">
      <dgm:prSet presAssocID="{23EC9CBF-BE75-49CB-A549-25315AB53696}" presName="compNode" presStyleCnt="0"/>
      <dgm:spPr/>
    </dgm:pt>
    <dgm:pt modelId="{CAEF9138-B726-4143-8B30-A1418F41FCBE}" type="pres">
      <dgm:prSet presAssocID="{23EC9CBF-BE75-49CB-A549-25315AB53696}" presName="iconRect" presStyleLbl="node1" presStyleIdx="1" presStyleCnt="2"/>
      <dgm:spPr>
        <a:blipFill>
          <a:blip xmlns:r="http://schemas.openxmlformats.org/officeDocument/2006/relationships"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F93FAA09-F4F3-4695-8541-99FED7D28CE2}" type="pres">
      <dgm:prSet presAssocID="{23EC9CBF-BE75-49CB-A549-25315AB53696}" presName="spaceRect" presStyleCnt="0"/>
      <dgm:spPr/>
    </dgm:pt>
    <dgm:pt modelId="{0BA16389-26B4-4745-823C-E01BAF76B7FE}" type="pres">
      <dgm:prSet presAssocID="{23EC9CBF-BE75-49CB-A549-25315AB53696}" presName="textRect" presStyleLbl="revTx" presStyleIdx="1" presStyleCnt="2">
        <dgm:presLayoutVars>
          <dgm:chMax val="1"/>
          <dgm:chPref val="1"/>
        </dgm:presLayoutVars>
      </dgm:prSet>
      <dgm:spPr/>
    </dgm:pt>
  </dgm:ptLst>
  <dgm:cxnLst>
    <dgm:cxn modelId="{D5EABA0B-76B2-014D-B99E-8D6956E76A23}" type="presOf" srcId="{23EC9CBF-BE75-49CB-A549-25315AB53696}" destId="{0BA16389-26B4-4745-823C-E01BAF76B7FE}" srcOrd="0" destOrd="0" presId="urn:microsoft.com/office/officeart/2018/2/layout/IconLabelList"/>
    <dgm:cxn modelId="{FD7E0111-A71C-46DE-9160-E8FC04718388}" srcId="{D29CD3E1-867B-4306-86F0-011E30AF9254}" destId="{E59E9DBA-4FCD-4D21-9C9A-AE29D9F0DFCB}" srcOrd="0" destOrd="0" parTransId="{9750AB2C-D3CE-449F-836F-C6DAC54B006C}" sibTransId="{C76BE8BA-BE61-40AB-AB1B-F3ABC4995225}"/>
    <dgm:cxn modelId="{29EC6885-DF97-D84A-B262-087355C73450}" type="presOf" srcId="{E59E9DBA-4FCD-4D21-9C9A-AE29D9F0DFCB}" destId="{3D18BEB4-481E-4BF1-90C9-18BE73F0DE81}" srcOrd="0" destOrd="0" presId="urn:microsoft.com/office/officeart/2018/2/layout/IconLabelList"/>
    <dgm:cxn modelId="{5DD640C0-BFE7-49AD-B969-1CB6025E5033}" srcId="{D29CD3E1-867B-4306-86F0-011E30AF9254}" destId="{23EC9CBF-BE75-49CB-A549-25315AB53696}" srcOrd="1" destOrd="0" parTransId="{7E609336-D367-49E0-953E-E45AE6CFC7EB}" sibTransId="{DB895755-5E66-47F1-BD54-655429A26E74}"/>
    <dgm:cxn modelId="{4B4028FC-B915-B74D-8006-8718A419D5AD}" type="presOf" srcId="{D29CD3E1-867B-4306-86F0-011E30AF9254}" destId="{565CACA9-BF90-47E1-88C7-09E2B4C84B24}" srcOrd="0" destOrd="0" presId="urn:microsoft.com/office/officeart/2018/2/layout/IconLabelList"/>
    <dgm:cxn modelId="{A4C48718-956F-D740-A5B1-8342376AFE7B}" type="presParOf" srcId="{565CACA9-BF90-47E1-88C7-09E2B4C84B24}" destId="{9271687B-32E5-4C82-8561-A056B84F0CBC}" srcOrd="0" destOrd="0" presId="urn:microsoft.com/office/officeart/2018/2/layout/IconLabelList"/>
    <dgm:cxn modelId="{9920FD4F-F7E3-CF4C-8441-20A1BF8EC7BF}" type="presParOf" srcId="{9271687B-32E5-4C82-8561-A056B84F0CBC}" destId="{A6D989E7-DD54-4D45-B655-50E4457057A4}" srcOrd="0" destOrd="0" presId="urn:microsoft.com/office/officeart/2018/2/layout/IconLabelList"/>
    <dgm:cxn modelId="{8E839AC8-2481-5F4A-929D-A92F02E0BF0C}" type="presParOf" srcId="{9271687B-32E5-4C82-8561-A056B84F0CBC}" destId="{A3EFD837-7B52-42E8-8BCF-F5A51B3B4294}" srcOrd="1" destOrd="0" presId="urn:microsoft.com/office/officeart/2018/2/layout/IconLabelList"/>
    <dgm:cxn modelId="{7A86D32B-0028-8744-9B1C-AE12FDA649AD}" type="presParOf" srcId="{9271687B-32E5-4C82-8561-A056B84F0CBC}" destId="{3D18BEB4-481E-4BF1-90C9-18BE73F0DE81}" srcOrd="2" destOrd="0" presId="urn:microsoft.com/office/officeart/2018/2/layout/IconLabelList"/>
    <dgm:cxn modelId="{F01D8A60-53AB-4646-9392-900B5BA392BA}" type="presParOf" srcId="{565CACA9-BF90-47E1-88C7-09E2B4C84B24}" destId="{8A338E12-1C50-354B-ADBB-B4D1C2A460D3}" srcOrd="1" destOrd="0" presId="urn:microsoft.com/office/officeart/2018/2/layout/IconLabelList"/>
    <dgm:cxn modelId="{12B08D4C-0F40-C844-9FC2-20FD06127200}" type="presParOf" srcId="{565CACA9-BF90-47E1-88C7-09E2B4C84B24}" destId="{E4BAFB38-5425-4C43-95FB-53F3E66F910A}" srcOrd="2" destOrd="0" presId="urn:microsoft.com/office/officeart/2018/2/layout/IconLabelList"/>
    <dgm:cxn modelId="{ADD7DBD0-226A-3645-AAF4-B5D3D325B2CF}" type="presParOf" srcId="{E4BAFB38-5425-4C43-95FB-53F3E66F910A}" destId="{CAEF9138-B726-4143-8B30-A1418F41FCBE}" srcOrd="0" destOrd="0" presId="urn:microsoft.com/office/officeart/2018/2/layout/IconLabelList"/>
    <dgm:cxn modelId="{1E24DEB5-2887-E842-B029-86B897687800}" type="presParOf" srcId="{E4BAFB38-5425-4C43-95FB-53F3E66F910A}" destId="{F93FAA09-F4F3-4695-8541-99FED7D28CE2}" srcOrd="1" destOrd="0" presId="urn:microsoft.com/office/officeart/2018/2/layout/IconLabelList"/>
    <dgm:cxn modelId="{C126302C-75A0-C647-81CD-22C09A761BFA}" type="presParOf" srcId="{E4BAFB38-5425-4C43-95FB-53F3E66F910A}" destId="{0BA16389-26B4-4745-823C-E01BAF76B7FE}"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989E7-DD54-4D45-B655-50E4457057A4}">
      <dsp:nvSpPr>
        <dsp:cNvPr id="0" name=""/>
        <dsp:cNvSpPr/>
      </dsp:nvSpPr>
      <dsp:spPr>
        <a:xfrm>
          <a:off x="785523" y="700592"/>
          <a:ext cx="1199812" cy="1199812"/>
        </a:xfrm>
        <a:prstGeom prst="rect">
          <a:avLst/>
        </a:prstGeom>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18BEB4-481E-4BF1-90C9-18BE73F0DE81}">
      <dsp:nvSpPr>
        <dsp:cNvPr id="0" name=""/>
        <dsp:cNvSpPr/>
      </dsp:nvSpPr>
      <dsp:spPr>
        <a:xfrm>
          <a:off x="52305" y="2309758"/>
          <a:ext cx="2666250" cy="111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baseline="0" dirty="0"/>
            <a:t>Your GE’s are graduate students here studying to get an advanced degree or credential.</a:t>
          </a:r>
          <a:endParaRPr lang="en-US" sz="1800" kern="1200" dirty="0"/>
        </a:p>
      </dsp:txBody>
      <dsp:txXfrm>
        <a:off x="52305" y="2309758"/>
        <a:ext cx="2666250" cy="1118671"/>
      </dsp:txXfrm>
    </dsp:sp>
    <dsp:sp modelId="{CAEF9138-B726-4143-8B30-A1418F41FCBE}">
      <dsp:nvSpPr>
        <dsp:cNvPr id="0" name=""/>
        <dsp:cNvSpPr/>
      </dsp:nvSpPr>
      <dsp:spPr>
        <a:xfrm>
          <a:off x="3918367" y="700592"/>
          <a:ext cx="1199812" cy="1199812"/>
        </a:xfrm>
        <a:prstGeom prst="rect">
          <a:avLst/>
        </a:prstGeom>
        <a:blipFill>
          <a:blip xmlns:r="http://schemas.openxmlformats.org/officeDocument/2006/relationships"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16389-26B4-4745-823C-E01BAF76B7FE}">
      <dsp:nvSpPr>
        <dsp:cNvPr id="0" name=""/>
        <dsp:cNvSpPr/>
      </dsp:nvSpPr>
      <dsp:spPr>
        <a:xfrm>
          <a:off x="3185148" y="2309758"/>
          <a:ext cx="2666250" cy="111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baseline="0" dirty="0"/>
            <a:t>The majority of graduate students are funded entirely through </a:t>
          </a:r>
          <a:r>
            <a:rPr lang="en-US" sz="1800" kern="1200" baseline="0" dirty="0" err="1"/>
            <a:t>GE’ships</a:t>
          </a:r>
          <a:r>
            <a:rPr lang="en-US" sz="1800" kern="1200" baseline="0" dirty="0"/>
            <a:t>. </a:t>
          </a:r>
          <a:endParaRPr lang="en-US" sz="1800" kern="1200" dirty="0"/>
        </a:p>
      </dsp:txBody>
      <dsp:txXfrm>
        <a:off x="3185148" y="2309758"/>
        <a:ext cx="2666250" cy="111867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82DAB-EF5B-E74D-9D9F-8C68E6F536D4}" type="datetimeFigureOut">
              <a:rPr lang="en-US" smtClean="0"/>
              <a:t>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DC6D1-D8E0-6D48-A6EF-2DB45506D051}" type="slidenum">
              <a:rPr lang="en-US" smtClean="0"/>
              <a:t>‹#›</a:t>
            </a:fld>
            <a:endParaRPr lang="en-US"/>
          </a:p>
        </p:txBody>
      </p:sp>
    </p:spTree>
    <p:extLst>
      <p:ext uri="{BB962C8B-B14F-4D97-AF65-F5344CB8AC3E}">
        <p14:creationId xmlns:p14="http://schemas.microsoft.com/office/powerpoint/2010/main" val="107264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graduate students are admitted into their programs they are usually offered a financial package, the University of Oregon relies on </a:t>
            </a:r>
            <a:r>
              <a:rPr lang="en-US" dirty="0" err="1"/>
              <a:t>GEships</a:t>
            </a:r>
            <a:endParaRPr lang="en-US" dirty="0"/>
          </a:p>
        </p:txBody>
      </p:sp>
      <p:sp>
        <p:nvSpPr>
          <p:cNvPr id="4" name="Slide Number Placeholder 3"/>
          <p:cNvSpPr>
            <a:spLocks noGrp="1"/>
          </p:cNvSpPr>
          <p:nvPr>
            <p:ph type="sldNum" sz="quarter" idx="5"/>
          </p:nvPr>
        </p:nvSpPr>
        <p:spPr/>
        <p:txBody>
          <a:bodyPr/>
          <a:lstStyle/>
          <a:p>
            <a:fld id="{819DC6D1-D8E0-6D48-A6EF-2DB45506D051}" type="slidenum">
              <a:rPr lang="en-US" smtClean="0"/>
              <a:t>2</a:t>
            </a:fld>
            <a:endParaRPr lang="en-US"/>
          </a:p>
        </p:txBody>
      </p:sp>
    </p:spTree>
    <p:extLst>
      <p:ext uri="{BB962C8B-B14F-4D97-AF65-F5344CB8AC3E}">
        <p14:creationId xmlns:p14="http://schemas.microsoft.com/office/powerpoint/2010/main" val="411152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9DC6D1-D8E0-6D48-A6EF-2DB45506D051}" type="slidenum">
              <a:rPr lang="en-US" smtClean="0"/>
              <a:t>5</a:t>
            </a:fld>
            <a:endParaRPr lang="en-US"/>
          </a:p>
        </p:txBody>
      </p:sp>
    </p:spTree>
    <p:extLst>
      <p:ext uri="{BB962C8B-B14F-4D97-AF65-F5344CB8AC3E}">
        <p14:creationId xmlns:p14="http://schemas.microsoft.com/office/powerpoint/2010/main" val="170078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Friday, December 8,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0088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Friday, December 8,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875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Friday, December 8,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8868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Friday, December 8,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0667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Friday, December 8,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7718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Friday, December 8,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5988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Friday, December 8, 2023</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4779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Friday, December 8, 2023</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3666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Friday, December 8, 2023</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10376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Friday, December 8,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1476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Friday, December 8,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5757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Friday, December 8, 2023</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43082787"/>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FEECB93-933C-477B-BC7D-C2F2F6271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buildings and trees&#10;&#10;Description automatically generated">
            <a:extLst>
              <a:ext uri="{FF2B5EF4-FFF2-40B4-BE49-F238E27FC236}">
                <a16:creationId xmlns:a16="http://schemas.microsoft.com/office/drawing/2014/main" id="{E8AD4598-AA89-584B-D672-4E083DEF65ED}"/>
              </a:ext>
            </a:extLst>
          </p:cNvPr>
          <p:cNvPicPr>
            <a:picLocks noChangeAspect="1"/>
          </p:cNvPicPr>
          <p:nvPr/>
        </p:nvPicPr>
        <p:blipFill rotWithShape="1">
          <a:blip r:embed="rId2"/>
          <a:srcRect l="26571" r="8557" b="1"/>
          <a:stretch/>
        </p:blipFill>
        <p:spPr>
          <a:xfrm>
            <a:off x="20" y="10"/>
            <a:ext cx="12188932" cy="6857990"/>
          </a:xfrm>
          <a:prstGeom prst="rect">
            <a:avLst/>
          </a:prstGeom>
        </p:spPr>
      </p:pic>
      <p:sp>
        <p:nvSpPr>
          <p:cNvPr id="31" name="Rectangle 30">
            <a:extLst>
              <a:ext uri="{FF2B5EF4-FFF2-40B4-BE49-F238E27FC236}">
                <a16:creationId xmlns:a16="http://schemas.microsoft.com/office/drawing/2014/main" id="{497BC505-FE0C-4637-A29D-B71DFBBBA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DCECF45-2D81-23B3-49C8-340EB0F2B0DC}"/>
              </a:ext>
            </a:extLst>
          </p:cNvPr>
          <p:cNvSpPr/>
          <p:nvPr/>
        </p:nvSpPr>
        <p:spPr>
          <a:xfrm>
            <a:off x="-2178760" y="-1732805"/>
            <a:ext cx="10246045" cy="9993826"/>
          </a:xfrm>
          <a:prstGeom prst="ellipse">
            <a:avLst/>
          </a:prstGeom>
          <a:solidFill>
            <a:srgbClr val="92D050">
              <a:alpha val="4024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1E14B-EFD9-3395-34E9-4739F6BAAEC9}"/>
              </a:ext>
            </a:extLst>
          </p:cNvPr>
          <p:cNvSpPr>
            <a:spLocks noGrp="1"/>
          </p:cNvSpPr>
          <p:nvPr>
            <p:ph type="ctrTitle"/>
          </p:nvPr>
        </p:nvSpPr>
        <p:spPr>
          <a:xfrm>
            <a:off x="720000" y="1455847"/>
            <a:ext cx="5015638" cy="2068553"/>
          </a:xfrm>
        </p:spPr>
        <p:txBody>
          <a:bodyPr>
            <a:normAutofit/>
          </a:bodyPr>
          <a:lstStyle/>
          <a:p>
            <a:pPr>
              <a:lnSpc>
                <a:spcPct val="90000"/>
              </a:lnSpc>
            </a:pPr>
            <a:r>
              <a:rPr lang="en-US" sz="4800" dirty="0"/>
              <a:t>Why might graduate students go on strike?</a:t>
            </a:r>
          </a:p>
        </p:txBody>
      </p:sp>
      <p:sp>
        <p:nvSpPr>
          <p:cNvPr id="3" name="Subtitle 2">
            <a:extLst>
              <a:ext uri="{FF2B5EF4-FFF2-40B4-BE49-F238E27FC236}">
                <a16:creationId xmlns:a16="http://schemas.microsoft.com/office/drawing/2014/main" id="{968FE44D-314E-BE0B-7AE8-E62AADA080EE}"/>
              </a:ext>
            </a:extLst>
          </p:cNvPr>
          <p:cNvSpPr>
            <a:spLocks noGrp="1"/>
          </p:cNvSpPr>
          <p:nvPr>
            <p:ph type="subTitle" idx="1"/>
          </p:nvPr>
        </p:nvSpPr>
        <p:spPr>
          <a:xfrm>
            <a:off x="720000" y="3830398"/>
            <a:ext cx="5015638" cy="1219439"/>
          </a:xfrm>
        </p:spPr>
        <p:txBody>
          <a:bodyPr>
            <a:normAutofit/>
          </a:bodyPr>
          <a:lstStyle/>
          <a:p>
            <a:pPr>
              <a:lnSpc>
                <a:spcPct val="110000"/>
              </a:lnSpc>
            </a:pPr>
            <a:r>
              <a:rPr lang="en-US" sz="1800" dirty="0">
                <a:solidFill>
                  <a:schemeClr val="tx1"/>
                </a:solidFill>
              </a:rPr>
              <a:t>The Graduate Teaching Fellows Federation (GTFF) is the union representing the graduate workers at the University of Oregon. Their members have voted to authorize a strike. </a:t>
            </a:r>
          </a:p>
        </p:txBody>
      </p:sp>
      <p:grpSp>
        <p:nvGrpSpPr>
          <p:cNvPr id="33" name="Group 32">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34"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6"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8" name="Group 37">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9"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0"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57646413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A8062-C46F-8334-C9C8-21FED56BE8F6}"/>
              </a:ext>
            </a:extLst>
          </p:cNvPr>
          <p:cNvSpPr>
            <a:spLocks noGrp="1"/>
          </p:cNvSpPr>
          <p:nvPr>
            <p:ph type="title"/>
          </p:nvPr>
        </p:nvSpPr>
        <p:spPr>
          <a:xfrm>
            <a:off x="6288276" y="619200"/>
            <a:ext cx="5903704" cy="2453784"/>
          </a:xfrm>
        </p:spPr>
        <p:txBody>
          <a:bodyPr wrap="square" anchor="ctr">
            <a:noAutofit/>
          </a:bodyPr>
          <a:lstStyle/>
          <a:p>
            <a:pPr>
              <a:lnSpc>
                <a:spcPct val="90000"/>
              </a:lnSpc>
            </a:pPr>
            <a:r>
              <a:rPr lang="en-US" sz="2400" dirty="0"/>
              <a:t>Graduate Employees are Graduate Students </a:t>
            </a:r>
            <a:br>
              <a:rPr lang="en-US" sz="2400" dirty="0"/>
            </a:br>
            <a:br>
              <a:rPr lang="en-US" sz="2400" dirty="0"/>
            </a:br>
            <a:r>
              <a:rPr lang="en-US" sz="2400" dirty="0"/>
              <a:t>Graduate Student funding is different from undergraduate funding</a:t>
            </a:r>
            <a:br>
              <a:rPr lang="en-US" sz="2400" dirty="0"/>
            </a:br>
            <a:endParaRPr lang="en-US" sz="2400" dirty="0"/>
          </a:p>
        </p:txBody>
      </p:sp>
      <p:pic>
        <p:nvPicPr>
          <p:cNvPr id="6" name="Picture 5" descr="A white letter on a green and yellow background&#10;&#10;Description automatically generated">
            <a:extLst>
              <a:ext uri="{FF2B5EF4-FFF2-40B4-BE49-F238E27FC236}">
                <a16:creationId xmlns:a16="http://schemas.microsoft.com/office/drawing/2014/main" id="{45592E68-11C7-C87B-839B-53125201FD0C}"/>
              </a:ext>
            </a:extLst>
          </p:cNvPr>
          <p:cNvPicPr>
            <a:picLocks noChangeAspect="1"/>
          </p:cNvPicPr>
          <p:nvPr/>
        </p:nvPicPr>
        <p:blipFill rotWithShape="1">
          <a:blip r:embed="rId3"/>
          <a:srcRect l="8058" r="7148"/>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graphicFrame>
        <p:nvGraphicFramePr>
          <p:cNvPr id="5" name="Content Placeholder 2">
            <a:extLst>
              <a:ext uri="{FF2B5EF4-FFF2-40B4-BE49-F238E27FC236}">
                <a16:creationId xmlns:a16="http://schemas.microsoft.com/office/drawing/2014/main" id="{936800FA-4918-38C4-2BAA-9EA0122D5E95}"/>
              </a:ext>
            </a:extLst>
          </p:cNvPr>
          <p:cNvGraphicFramePr>
            <a:graphicFrameLocks noGrp="1"/>
          </p:cNvGraphicFramePr>
          <p:nvPr>
            <p:ph idx="1"/>
            <p:extLst>
              <p:ext uri="{D42A27DB-BD31-4B8C-83A1-F6EECF244321}">
                <p14:modId xmlns:p14="http://schemas.microsoft.com/office/powerpoint/2010/main" val="385433998"/>
              </p:ext>
            </p:extLst>
          </p:nvPr>
        </p:nvGraphicFramePr>
        <p:xfrm>
          <a:off x="6096000" y="2541600"/>
          <a:ext cx="5903704" cy="41290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147910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99483D8B-F080-C963-0A5D-FCB32598BC94}"/>
              </a:ext>
            </a:extLst>
          </p:cNvPr>
          <p:cNvSpPr>
            <a:spLocks noGrp="1"/>
          </p:cNvSpPr>
          <p:nvPr>
            <p:ph type="title"/>
          </p:nvPr>
        </p:nvSpPr>
        <p:spPr>
          <a:xfrm>
            <a:off x="720000" y="619201"/>
            <a:ext cx="5003800" cy="1477328"/>
          </a:xfrm>
        </p:spPr>
        <p:txBody>
          <a:bodyPr>
            <a:normAutofit/>
          </a:bodyPr>
          <a:lstStyle/>
          <a:p>
            <a:r>
              <a:rPr lang="en-US" dirty="0"/>
              <a:t>The University of Oregon Needs Graduate Student Labor</a:t>
            </a:r>
          </a:p>
        </p:txBody>
      </p:sp>
      <p:sp>
        <p:nvSpPr>
          <p:cNvPr id="3" name="Content Placeholder 2">
            <a:extLst>
              <a:ext uri="{FF2B5EF4-FFF2-40B4-BE49-F238E27FC236}">
                <a16:creationId xmlns:a16="http://schemas.microsoft.com/office/drawing/2014/main" id="{3B3A158A-C09F-7577-B8CE-BFC501E9F7E5}"/>
              </a:ext>
            </a:extLst>
          </p:cNvPr>
          <p:cNvSpPr>
            <a:spLocks noGrp="1"/>
          </p:cNvSpPr>
          <p:nvPr>
            <p:ph idx="1"/>
          </p:nvPr>
        </p:nvSpPr>
        <p:spPr>
          <a:xfrm>
            <a:off x="6443800" y="633599"/>
            <a:ext cx="5028162" cy="5787165"/>
          </a:xfrm>
        </p:spPr>
        <p:txBody>
          <a:bodyPr>
            <a:normAutofit/>
          </a:bodyPr>
          <a:lstStyle/>
          <a:p>
            <a:pPr marL="0" indent="0">
              <a:buNone/>
            </a:pPr>
            <a:r>
              <a:rPr lang="en-US" sz="2400" dirty="0"/>
              <a:t>Graduate Employees provide a level of expertise that is needed to provide undergraduate education:</a:t>
            </a:r>
          </a:p>
          <a:p>
            <a:pPr lvl="1"/>
            <a:r>
              <a:rPr lang="en-US" sz="2400" dirty="0"/>
              <a:t>Teach Sections</a:t>
            </a:r>
          </a:p>
          <a:p>
            <a:pPr lvl="1"/>
            <a:r>
              <a:rPr lang="en-US" sz="2400" dirty="0"/>
              <a:t>Teach Labs</a:t>
            </a:r>
          </a:p>
          <a:p>
            <a:pPr lvl="1"/>
            <a:r>
              <a:rPr lang="en-US" sz="2400" dirty="0"/>
              <a:t>Grade undergraduate work</a:t>
            </a:r>
          </a:p>
          <a:p>
            <a:pPr lvl="1"/>
            <a:r>
              <a:rPr lang="en-US" sz="2400" dirty="0"/>
              <a:t>Provide administrative work for special projects</a:t>
            </a:r>
          </a:p>
          <a:p>
            <a:pPr lvl="1"/>
            <a:r>
              <a:rPr lang="en-US" sz="2400" dirty="0"/>
              <a:t>Teach Courses as Instructor of Record</a:t>
            </a:r>
          </a:p>
          <a:p>
            <a:pPr lvl="1"/>
            <a:r>
              <a:rPr lang="en-US" sz="2400" dirty="0"/>
              <a:t>Do research that elevates the profile of the UO</a:t>
            </a:r>
          </a:p>
          <a:p>
            <a:pPr lvl="1"/>
            <a:endParaRPr lang="en-US" dirty="0"/>
          </a:p>
        </p:txBody>
      </p:sp>
      <p:pic>
        <p:nvPicPr>
          <p:cNvPr id="5" name="Picture 4" descr="Two women in lab coats and gloves&#10;&#10;Description automatically generated">
            <a:extLst>
              <a:ext uri="{FF2B5EF4-FFF2-40B4-BE49-F238E27FC236}">
                <a16:creationId xmlns:a16="http://schemas.microsoft.com/office/drawing/2014/main" id="{E9BD7BD7-E81A-FDBB-139C-ECA71FCBD243}"/>
              </a:ext>
            </a:extLst>
          </p:cNvPr>
          <p:cNvPicPr>
            <a:picLocks noChangeAspect="1"/>
          </p:cNvPicPr>
          <p:nvPr/>
        </p:nvPicPr>
        <p:blipFill>
          <a:blip r:embed="rId2"/>
          <a:stretch>
            <a:fillRect/>
          </a:stretch>
        </p:blipFill>
        <p:spPr>
          <a:xfrm rot="20949235">
            <a:off x="2039496" y="1975904"/>
            <a:ext cx="2516494" cy="1671540"/>
          </a:xfrm>
          <a:prstGeom prst="rect">
            <a:avLst/>
          </a:prstGeom>
          <a:effectLst>
            <a:glow rad="670269">
              <a:srgbClr val="92D050">
                <a:alpha val="40000"/>
              </a:srgbClr>
            </a:glow>
          </a:effectLst>
        </p:spPr>
      </p:pic>
      <p:pic>
        <p:nvPicPr>
          <p:cNvPr id="8" name="Picture 7" descr="A large room with many people sitting in chairs&#10;&#10;Description automatically generated">
            <a:extLst>
              <a:ext uri="{FF2B5EF4-FFF2-40B4-BE49-F238E27FC236}">
                <a16:creationId xmlns:a16="http://schemas.microsoft.com/office/drawing/2014/main" id="{345954AF-CD38-982D-BF7B-E64E19C99A53}"/>
              </a:ext>
            </a:extLst>
          </p:cNvPr>
          <p:cNvPicPr>
            <a:picLocks noChangeAspect="1"/>
          </p:cNvPicPr>
          <p:nvPr/>
        </p:nvPicPr>
        <p:blipFill>
          <a:blip r:embed="rId3"/>
          <a:stretch>
            <a:fillRect/>
          </a:stretch>
        </p:blipFill>
        <p:spPr>
          <a:xfrm rot="359796">
            <a:off x="979575" y="4202800"/>
            <a:ext cx="3103563" cy="2061491"/>
          </a:xfrm>
          <a:prstGeom prst="rect">
            <a:avLst/>
          </a:prstGeom>
          <a:effectLst>
            <a:glow rad="670269">
              <a:srgbClr val="92D050">
                <a:alpha val="40000"/>
              </a:srgbClr>
            </a:glow>
          </a:effectLst>
        </p:spPr>
      </p:pic>
    </p:spTree>
    <p:extLst>
      <p:ext uri="{BB962C8B-B14F-4D97-AF65-F5344CB8AC3E}">
        <p14:creationId xmlns:p14="http://schemas.microsoft.com/office/powerpoint/2010/main" val="78143815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7FEECB93-933C-477B-BC7D-C2F2F6271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a lawn and trees&#10;&#10;Description automatically generated">
            <a:extLst>
              <a:ext uri="{FF2B5EF4-FFF2-40B4-BE49-F238E27FC236}">
                <a16:creationId xmlns:a16="http://schemas.microsoft.com/office/drawing/2014/main" id="{E5EB7E62-1ACC-E5B0-6EE9-2DFF374EECC5}"/>
              </a:ext>
            </a:extLst>
          </p:cNvPr>
          <p:cNvPicPr>
            <a:picLocks noChangeAspect="1"/>
          </p:cNvPicPr>
          <p:nvPr/>
        </p:nvPicPr>
        <p:blipFill>
          <a:blip r:embed="rId2"/>
          <a:srcRect l="235" r="235"/>
          <a:stretch/>
        </p:blipFill>
        <p:spPr>
          <a:xfrm>
            <a:off x="96852" y="10"/>
            <a:ext cx="12188932" cy="6857990"/>
          </a:xfrm>
          <a:prstGeom prst="rect">
            <a:avLst/>
          </a:prstGeom>
        </p:spPr>
      </p:pic>
      <p:sp>
        <p:nvSpPr>
          <p:cNvPr id="13" name="Rectangle 12">
            <a:extLst>
              <a:ext uri="{FF2B5EF4-FFF2-40B4-BE49-F238E27FC236}">
                <a16:creationId xmlns:a16="http://schemas.microsoft.com/office/drawing/2014/main" id="{497BC505-FE0C-4637-A29D-B71DFBBBA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5D5ED7-C4BB-79E8-32C7-1B968D98BEDD}"/>
              </a:ext>
            </a:extLst>
          </p:cNvPr>
          <p:cNvSpPr>
            <a:spLocks noGrp="1"/>
          </p:cNvSpPr>
          <p:nvPr>
            <p:ph type="title"/>
          </p:nvPr>
        </p:nvSpPr>
        <p:spPr>
          <a:xfrm rot="20587135">
            <a:off x="720001" y="2119084"/>
            <a:ext cx="5015638" cy="2068553"/>
          </a:xfrm>
        </p:spPr>
        <p:txBody>
          <a:bodyPr vert="horz" wrap="square" lIns="0" tIns="0" rIns="0" bIns="0" rtlCol="0" anchor="b" anchorCtr="0">
            <a:normAutofit/>
          </a:bodyPr>
          <a:lstStyle/>
          <a:p>
            <a:pPr algn="ctr">
              <a:lnSpc>
                <a:spcPct val="90000"/>
              </a:lnSpc>
            </a:pPr>
            <a:r>
              <a:rPr lang="en-US" sz="3500" spc="-100" dirty="0">
                <a:solidFill>
                  <a:srgbClr val="92D050"/>
                </a:solidFill>
              </a:rPr>
              <a:t>Yet GE pay is still much lower than most universities across the country</a:t>
            </a:r>
          </a:p>
        </p:txBody>
      </p:sp>
      <p:grpSp>
        <p:nvGrpSpPr>
          <p:cNvPr id="15" name="Group 14">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6"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21"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3" name="Rectangle 2">
            <a:extLst>
              <a:ext uri="{FF2B5EF4-FFF2-40B4-BE49-F238E27FC236}">
                <a16:creationId xmlns:a16="http://schemas.microsoft.com/office/drawing/2014/main" id="{A5D9C436-CA14-87DD-9678-19E0E28A2F24}"/>
              </a:ext>
            </a:extLst>
          </p:cNvPr>
          <p:cNvSpPr/>
          <p:nvPr/>
        </p:nvSpPr>
        <p:spPr>
          <a:xfrm flipH="1" flipV="1">
            <a:off x="5781492" y="465636"/>
            <a:ext cx="6106236" cy="5807777"/>
          </a:xfrm>
          <a:prstGeom prst="rect">
            <a:avLst/>
          </a:prstGeom>
          <a:solidFill>
            <a:srgbClr val="92D050">
              <a:alpha val="89621"/>
            </a:srgbClr>
          </a:solidFill>
          <a:effectLst>
            <a:glow rad="127000">
              <a:srgbClr val="92D05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aph of a graph with colored dots and numbers&#10;&#10;Description automatically generated with medium confidence">
            <a:extLst>
              <a:ext uri="{FF2B5EF4-FFF2-40B4-BE49-F238E27FC236}">
                <a16:creationId xmlns:a16="http://schemas.microsoft.com/office/drawing/2014/main" id="{8577842F-06A5-BA88-3E07-2CBB8E623D20}"/>
              </a:ext>
            </a:extLst>
          </p:cNvPr>
          <p:cNvPicPr>
            <a:picLocks noChangeAspect="1"/>
          </p:cNvPicPr>
          <p:nvPr/>
        </p:nvPicPr>
        <p:blipFill>
          <a:blip r:embed="rId3"/>
          <a:stretch>
            <a:fillRect/>
          </a:stretch>
        </p:blipFill>
        <p:spPr>
          <a:xfrm>
            <a:off x="5860693" y="573192"/>
            <a:ext cx="5949603" cy="5711616"/>
          </a:xfrm>
          <a:custGeom>
            <a:avLst/>
            <a:gdLst/>
            <a:ahLst/>
            <a:cxnLst/>
            <a:rect l="l" t="t" r="r" b="b"/>
            <a:pathLst>
              <a:path w="4284000" h="5409338">
                <a:moveTo>
                  <a:pt x="0" y="0"/>
                </a:moveTo>
                <a:lnTo>
                  <a:pt x="4284000" y="0"/>
                </a:lnTo>
                <a:lnTo>
                  <a:pt x="4284000" y="5409338"/>
                </a:lnTo>
                <a:lnTo>
                  <a:pt x="0" y="5409338"/>
                </a:lnTo>
                <a:close/>
              </a:path>
            </a:pathLst>
          </a:custGeom>
        </p:spPr>
      </p:pic>
    </p:spTree>
    <p:extLst>
      <p:ext uri="{BB962C8B-B14F-4D97-AF65-F5344CB8AC3E}">
        <p14:creationId xmlns:p14="http://schemas.microsoft.com/office/powerpoint/2010/main" val="131787518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FCA16-6B71-7F2A-EDB9-7BE4957EDE66}"/>
              </a:ext>
            </a:extLst>
          </p:cNvPr>
          <p:cNvSpPr>
            <a:spLocks noGrp="1"/>
          </p:cNvSpPr>
          <p:nvPr>
            <p:ph type="title"/>
          </p:nvPr>
        </p:nvSpPr>
        <p:spPr>
          <a:xfrm>
            <a:off x="720000" y="619200"/>
            <a:ext cx="4991961" cy="1477328"/>
          </a:xfrm>
        </p:spPr>
        <p:txBody>
          <a:bodyPr wrap="square" anchor="ctr">
            <a:normAutofit/>
          </a:bodyPr>
          <a:lstStyle/>
          <a:p>
            <a:pPr>
              <a:lnSpc>
                <a:spcPct val="90000"/>
              </a:lnSpc>
            </a:pPr>
            <a:r>
              <a:rPr lang="en-US" sz="2500" dirty="0"/>
              <a:t>The GTFF negotiates with UO administration to determine wages and working conditions of graduate employees.</a:t>
            </a:r>
          </a:p>
        </p:txBody>
      </p:sp>
      <p:sp>
        <p:nvSpPr>
          <p:cNvPr id="3" name="Content Placeholder 2">
            <a:extLst>
              <a:ext uri="{FF2B5EF4-FFF2-40B4-BE49-F238E27FC236}">
                <a16:creationId xmlns:a16="http://schemas.microsoft.com/office/drawing/2014/main" id="{F75C5907-33B3-998C-9C24-99E8B27A7E9C}"/>
              </a:ext>
            </a:extLst>
          </p:cNvPr>
          <p:cNvSpPr>
            <a:spLocks noGrp="1"/>
          </p:cNvSpPr>
          <p:nvPr>
            <p:ph idx="1"/>
          </p:nvPr>
        </p:nvSpPr>
        <p:spPr>
          <a:xfrm>
            <a:off x="615067" y="2376708"/>
            <a:ext cx="5662937" cy="3216273"/>
          </a:xfrm>
        </p:spPr>
        <p:txBody>
          <a:bodyPr>
            <a:noAutofit/>
          </a:bodyPr>
          <a:lstStyle/>
          <a:p>
            <a:pPr>
              <a:lnSpc>
                <a:spcPct val="110000"/>
              </a:lnSpc>
            </a:pPr>
            <a:r>
              <a:rPr lang="en-US" dirty="0"/>
              <a:t>The cost of living (in particular, housing) in Eugene has increased dramatically since the pandemic.</a:t>
            </a:r>
          </a:p>
          <a:p>
            <a:pPr>
              <a:lnSpc>
                <a:spcPct val="110000"/>
              </a:lnSpc>
            </a:pPr>
            <a:r>
              <a:rPr lang="en-US" dirty="0"/>
              <a:t>The wages of graduate employees have not kept up with inflation.</a:t>
            </a:r>
          </a:p>
          <a:p>
            <a:pPr>
              <a:lnSpc>
                <a:spcPct val="110000"/>
              </a:lnSpc>
            </a:pPr>
            <a:r>
              <a:rPr lang="en-US" dirty="0"/>
              <a:t>Graduate unions at many other institutions have gone on strike in the last year and won significant wage increases.</a:t>
            </a:r>
          </a:p>
          <a:p>
            <a:pPr>
              <a:lnSpc>
                <a:spcPct val="110000"/>
              </a:lnSpc>
            </a:pPr>
            <a:r>
              <a:rPr lang="en-US" dirty="0"/>
              <a:t>If UO is to be competitive in graduate recruitment, our graduate salaries need to be competitive.</a:t>
            </a:r>
          </a:p>
          <a:p>
            <a:pPr>
              <a:lnSpc>
                <a:spcPct val="110000"/>
              </a:lnSpc>
            </a:pPr>
            <a:endParaRPr lang="en-US" dirty="0"/>
          </a:p>
          <a:p>
            <a:pPr>
              <a:lnSpc>
                <a:spcPct val="110000"/>
              </a:lnSpc>
            </a:pPr>
            <a:endParaRPr lang="en-US" dirty="0"/>
          </a:p>
        </p:txBody>
      </p:sp>
      <p:pic>
        <p:nvPicPr>
          <p:cNvPr id="18" name="Picture 17" descr="A city with trees and mountains in the background&#10;&#10;Description automatically generated">
            <a:extLst>
              <a:ext uri="{FF2B5EF4-FFF2-40B4-BE49-F238E27FC236}">
                <a16:creationId xmlns:a16="http://schemas.microsoft.com/office/drawing/2014/main" id="{C8EA01F0-BE06-6A62-801A-4C98A095B11F}"/>
              </a:ext>
            </a:extLst>
          </p:cNvPr>
          <p:cNvPicPr>
            <a:picLocks noChangeAspect="1"/>
          </p:cNvPicPr>
          <p:nvPr/>
        </p:nvPicPr>
        <p:blipFill rotWithShape="1">
          <a:blip r:embed="rId3"/>
          <a:srcRect l="29131" r="27723" b="-1"/>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1976475755"/>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D3E0907-A729-86B2-C73A-5000FBE8B907}"/>
              </a:ext>
            </a:extLst>
          </p:cNvPr>
          <p:cNvSpPr txBox="1"/>
          <p:nvPr/>
        </p:nvSpPr>
        <p:spPr>
          <a:xfrm>
            <a:off x="7032650" y="271136"/>
            <a:ext cx="4738485" cy="369332"/>
          </a:xfrm>
          <a:prstGeom prst="rect">
            <a:avLst/>
          </a:prstGeom>
          <a:noFill/>
        </p:spPr>
        <p:txBody>
          <a:bodyPr wrap="square" rtlCol="0">
            <a:spAutoFit/>
          </a:bodyPr>
          <a:lstStyle/>
          <a:p>
            <a:pPr>
              <a:spcBef>
                <a:spcPct val="0"/>
              </a:spcBef>
              <a:spcAft>
                <a:spcPts val="600"/>
              </a:spcAft>
            </a:pPr>
            <a:r>
              <a:rPr lang="en-US" sz="1800" spc="-100" dirty="0">
                <a:latin typeface="+mj-lt"/>
                <a:ea typeface="+mj-ea"/>
                <a:cs typeface="+mj-cs"/>
              </a:rPr>
              <a:t>Graduate Student Strikes Across the Country </a:t>
            </a:r>
          </a:p>
        </p:txBody>
      </p:sp>
      <p:sp>
        <p:nvSpPr>
          <p:cNvPr id="12" name="Content Placeholder 2">
            <a:extLst>
              <a:ext uri="{FF2B5EF4-FFF2-40B4-BE49-F238E27FC236}">
                <a16:creationId xmlns:a16="http://schemas.microsoft.com/office/drawing/2014/main" id="{A09087AF-C838-1B0E-3C7F-08D40A51536E}"/>
              </a:ext>
            </a:extLst>
          </p:cNvPr>
          <p:cNvSpPr txBox="1">
            <a:spLocks/>
          </p:cNvSpPr>
          <p:nvPr/>
        </p:nvSpPr>
        <p:spPr>
          <a:xfrm>
            <a:off x="6565900" y="835100"/>
            <a:ext cx="5353153" cy="5773032"/>
          </a:xfrm>
          <a:prstGeom prst="rect">
            <a:avLst/>
          </a:prstGeom>
        </p:spPr>
        <p:txBody>
          <a:bodyPr vert="horz" lIns="0" tIns="0" rIns="0" bIns="0" rtlCol="0">
            <a:normAutofit fontScale="92500"/>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700" dirty="0"/>
              <a:t>At Rutgers, striking graduate workers won raises, bringing their salary up from around $30,000 in the first year to $40,000 in the fourth year of their contract.</a:t>
            </a:r>
          </a:p>
          <a:p>
            <a:pPr>
              <a:lnSpc>
                <a:spcPct val="110000"/>
              </a:lnSpc>
            </a:pPr>
            <a:r>
              <a:rPr lang="en-US" sz="1700" dirty="0"/>
              <a:t>Grads in the University of California system will see 10 percent increases in the first year of the contract, with 6.4 percent increases in each subsequent year, with higher salary floors for graduate students in particularly expensive housing markets. </a:t>
            </a:r>
          </a:p>
          <a:p>
            <a:pPr>
              <a:lnSpc>
                <a:spcPct val="110000"/>
              </a:lnSpc>
            </a:pPr>
            <a:r>
              <a:rPr lang="en-US" sz="1700" dirty="0"/>
              <a:t>At the University of Michigan, striking grads won an 8 percent raise in the first year of the contract, a 6 percent raise in the second year and another 6 percent raise in the third year for graduate student instructors and staff assistants at the university’s Ann Arbor campus. </a:t>
            </a:r>
          </a:p>
          <a:p>
            <a:pPr>
              <a:lnSpc>
                <a:spcPct val="110000"/>
              </a:lnSpc>
            </a:pPr>
            <a:r>
              <a:rPr lang="en-US" sz="1700" dirty="0"/>
              <a:t>At Temple University, after striking, graduate students won increases to salary floors which are equivalent to a 23.1 percent increase in the first year. By the end, in 2026, grad workers will make about 30 percent more overall, moving them from $19,500 to $27,000</a:t>
            </a:r>
          </a:p>
          <a:p>
            <a:pPr>
              <a:lnSpc>
                <a:spcPct val="110000"/>
              </a:lnSpc>
            </a:pPr>
            <a:endParaRPr lang="en-US" sz="1400" dirty="0"/>
          </a:p>
        </p:txBody>
      </p:sp>
      <p:pic>
        <p:nvPicPr>
          <p:cNvPr id="13" name="Picture 12" descr="A group of people holding signs&#10;&#10;Description automatically generated">
            <a:extLst>
              <a:ext uri="{FF2B5EF4-FFF2-40B4-BE49-F238E27FC236}">
                <a16:creationId xmlns:a16="http://schemas.microsoft.com/office/drawing/2014/main" id="{5AEBF710-A221-560F-FC73-CD9B8553598B}"/>
              </a:ext>
            </a:extLst>
          </p:cNvPr>
          <p:cNvPicPr>
            <a:picLocks noChangeAspect="1"/>
          </p:cNvPicPr>
          <p:nvPr/>
        </p:nvPicPr>
        <p:blipFill>
          <a:blip r:embed="rId2"/>
          <a:stretch>
            <a:fillRect/>
          </a:stretch>
        </p:blipFill>
        <p:spPr>
          <a:xfrm rot="21273767">
            <a:off x="444991" y="3554618"/>
            <a:ext cx="3469821" cy="1943101"/>
          </a:xfrm>
          <a:prstGeom prst="rect">
            <a:avLst/>
          </a:prstGeom>
          <a:effectLst>
            <a:glow rad="513993">
              <a:srgbClr val="92D050">
                <a:alpha val="40000"/>
              </a:srgbClr>
            </a:glow>
          </a:effectLst>
        </p:spPr>
      </p:pic>
      <p:pic>
        <p:nvPicPr>
          <p:cNvPr id="14" name="Picture 13" descr="A group of people holding signs&#10;&#10;Description automatically generated">
            <a:extLst>
              <a:ext uri="{FF2B5EF4-FFF2-40B4-BE49-F238E27FC236}">
                <a16:creationId xmlns:a16="http://schemas.microsoft.com/office/drawing/2014/main" id="{1B7A3EDA-2248-51EB-3A96-A7201816AE41}"/>
              </a:ext>
            </a:extLst>
          </p:cNvPr>
          <p:cNvPicPr>
            <a:picLocks noChangeAspect="1"/>
          </p:cNvPicPr>
          <p:nvPr/>
        </p:nvPicPr>
        <p:blipFill>
          <a:blip r:embed="rId3"/>
          <a:stretch>
            <a:fillRect/>
          </a:stretch>
        </p:blipFill>
        <p:spPr>
          <a:xfrm rot="21254486">
            <a:off x="472847" y="1285956"/>
            <a:ext cx="2925326" cy="1943100"/>
          </a:xfrm>
          <a:prstGeom prst="rect">
            <a:avLst/>
          </a:prstGeom>
          <a:effectLst>
            <a:glow rad="513993">
              <a:srgbClr val="92D050">
                <a:alpha val="40000"/>
              </a:srgbClr>
            </a:glow>
          </a:effectLst>
        </p:spPr>
      </p:pic>
      <p:pic>
        <p:nvPicPr>
          <p:cNvPr id="15" name="Picture 14">
            <a:extLst>
              <a:ext uri="{FF2B5EF4-FFF2-40B4-BE49-F238E27FC236}">
                <a16:creationId xmlns:a16="http://schemas.microsoft.com/office/drawing/2014/main" id="{9C6DED2F-E3BA-CC8C-D2F1-21830E0BAF74}"/>
              </a:ext>
            </a:extLst>
          </p:cNvPr>
          <p:cNvPicPr>
            <a:picLocks noChangeAspect="1"/>
          </p:cNvPicPr>
          <p:nvPr/>
        </p:nvPicPr>
        <p:blipFill>
          <a:blip r:embed="rId4"/>
          <a:stretch>
            <a:fillRect/>
          </a:stretch>
        </p:blipFill>
        <p:spPr>
          <a:xfrm rot="244235">
            <a:off x="3320849" y="1720426"/>
            <a:ext cx="2914650" cy="1943100"/>
          </a:xfrm>
          <a:prstGeom prst="rect">
            <a:avLst/>
          </a:prstGeom>
          <a:effectLst>
            <a:glow rad="513993">
              <a:srgbClr val="92D050">
                <a:alpha val="40000"/>
              </a:srgbClr>
            </a:glow>
          </a:effectLst>
        </p:spPr>
      </p:pic>
      <p:pic>
        <p:nvPicPr>
          <p:cNvPr id="16" name="Picture 15" descr="A group of people holding signs&#10;&#10;Description automatically generated">
            <a:extLst>
              <a:ext uri="{FF2B5EF4-FFF2-40B4-BE49-F238E27FC236}">
                <a16:creationId xmlns:a16="http://schemas.microsoft.com/office/drawing/2014/main" id="{0BE1DC67-A8C6-44E3-A66C-4AF03194994B}"/>
              </a:ext>
            </a:extLst>
          </p:cNvPr>
          <p:cNvPicPr>
            <a:picLocks noChangeAspect="1"/>
          </p:cNvPicPr>
          <p:nvPr/>
        </p:nvPicPr>
        <p:blipFill>
          <a:blip r:embed="rId5"/>
          <a:stretch>
            <a:fillRect/>
          </a:stretch>
        </p:blipFill>
        <p:spPr>
          <a:xfrm rot="447848">
            <a:off x="3689918" y="4060529"/>
            <a:ext cx="2443163" cy="1837107"/>
          </a:xfrm>
          <a:prstGeom prst="rect">
            <a:avLst/>
          </a:prstGeom>
          <a:effectLst>
            <a:glow rad="513993">
              <a:srgbClr val="92D050">
                <a:alpha val="40000"/>
              </a:srgbClr>
            </a:glow>
          </a:effectLst>
        </p:spPr>
      </p:pic>
      <p:sp>
        <p:nvSpPr>
          <p:cNvPr id="17" name="Title 1">
            <a:extLst>
              <a:ext uri="{FF2B5EF4-FFF2-40B4-BE49-F238E27FC236}">
                <a16:creationId xmlns:a16="http://schemas.microsoft.com/office/drawing/2014/main" id="{F9F8442F-5BB4-990F-A22B-9211BBEFA2B0}"/>
              </a:ext>
            </a:extLst>
          </p:cNvPr>
          <p:cNvSpPr>
            <a:spLocks noGrp="1"/>
          </p:cNvSpPr>
          <p:nvPr>
            <p:ph type="title"/>
          </p:nvPr>
        </p:nvSpPr>
        <p:spPr>
          <a:xfrm>
            <a:off x="712780" y="215186"/>
            <a:ext cx="10728322" cy="1477328"/>
          </a:xfrm>
        </p:spPr>
        <p:txBody>
          <a:bodyPr/>
          <a:lstStyle/>
          <a:p>
            <a:r>
              <a:rPr lang="en-US" dirty="0">
                <a:solidFill>
                  <a:srgbClr val="92D050"/>
                </a:solidFill>
              </a:rPr>
              <a:t>This Historical Moment</a:t>
            </a:r>
          </a:p>
        </p:txBody>
      </p:sp>
      <p:sp>
        <p:nvSpPr>
          <p:cNvPr id="18" name="TextBox 17">
            <a:extLst>
              <a:ext uri="{FF2B5EF4-FFF2-40B4-BE49-F238E27FC236}">
                <a16:creationId xmlns:a16="http://schemas.microsoft.com/office/drawing/2014/main" id="{D197BDFE-FD89-EA3B-0A1C-D19DEA5EB360}"/>
              </a:ext>
            </a:extLst>
          </p:cNvPr>
          <p:cNvSpPr txBox="1"/>
          <p:nvPr/>
        </p:nvSpPr>
        <p:spPr>
          <a:xfrm>
            <a:off x="511640" y="6104397"/>
            <a:ext cx="5789149" cy="584775"/>
          </a:xfrm>
          <a:prstGeom prst="rect">
            <a:avLst/>
          </a:prstGeom>
          <a:noFill/>
        </p:spPr>
        <p:txBody>
          <a:bodyPr wrap="none" rtlCol="0">
            <a:spAutoFit/>
          </a:bodyPr>
          <a:lstStyle/>
          <a:p>
            <a:r>
              <a:rPr lang="en-US" sz="3200" dirty="0">
                <a:solidFill>
                  <a:srgbClr val="92D050"/>
                </a:solidFill>
                <a:latin typeface="+mj-lt"/>
              </a:rPr>
              <a:t>You are a part of this history!</a:t>
            </a:r>
          </a:p>
        </p:txBody>
      </p:sp>
    </p:spTree>
    <p:extLst>
      <p:ext uri="{BB962C8B-B14F-4D97-AF65-F5344CB8AC3E}">
        <p14:creationId xmlns:p14="http://schemas.microsoft.com/office/powerpoint/2010/main" val="52519540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6D4C10-FA55-4653-94F3-E9B4D8019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5363CA-528C-4879-8AC7-482D390A5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 duck with a hat and a yellow duck&#10;&#10;Description automatically generated">
            <a:extLst>
              <a:ext uri="{FF2B5EF4-FFF2-40B4-BE49-F238E27FC236}">
                <a16:creationId xmlns:a16="http://schemas.microsoft.com/office/drawing/2014/main" id="{D6B8C737-A205-1356-CCCC-DF3B53A9765A}"/>
              </a:ext>
            </a:extLst>
          </p:cNvPr>
          <p:cNvPicPr>
            <a:picLocks noChangeAspect="1"/>
          </p:cNvPicPr>
          <p:nvPr/>
        </p:nvPicPr>
        <p:blipFill>
          <a:blip r:embed="rId2"/>
          <a:stretch>
            <a:fillRect/>
          </a:stretch>
        </p:blipFill>
        <p:spPr>
          <a:xfrm>
            <a:off x="583869" y="2620023"/>
            <a:ext cx="2329200" cy="3787317"/>
          </a:xfrm>
          <a:custGeom>
            <a:avLst/>
            <a:gdLst/>
            <a:ahLst/>
            <a:cxnLst/>
            <a:rect l="l" t="t" r="r" b="b"/>
            <a:pathLst>
              <a:path w="5014800" h="2524669">
                <a:moveTo>
                  <a:pt x="0" y="0"/>
                </a:moveTo>
                <a:lnTo>
                  <a:pt x="5014800" y="0"/>
                </a:lnTo>
                <a:lnTo>
                  <a:pt x="5014800" y="2524669"/>
                </a:lnTo>
                <a:lnTo>
                  <a:pt x="0" y="2524669"/>
                </a:lnTo>
                <a:close/>
              </a:path>
            </a:pathLst>
          </a:custGeom>
          <a:effectLst>
            <a:glow rad="480618">
              <a:srgbClr val="92D050">
                <a:alpha val="40000"/>
              </a:srgbClr>
            </a:glow>
          </a:effectLst>
        </p:spPr>
      </p:pic>
      <p:pic>
        <p:nvPicPr>
          <p:cNvPr id="6" name="Picture 5" descr="A red and white sign with white text&#10;&#10;Description automatically generated">
            <a:extLst>
              <a:ext uri="{FF2B5EF4-FFF2-40B4-BE49-F238E27FC236}">
                <a16:creationId xmlns:a16="http://schemas.microsoft.com/office/drawing/2014/main" id="{CCF3B5BE-1C68-CA4B-6101-18C640E2C726}"/>
              </a:ext>
            </a:extLst>
          </p:cNvPr>
          <p:cNvPicPr>
            <a:picLocks noChangeAspect="1"/>
          </p:cNvPicPr>
          <p:nvPr/>
        </p:nvPicPr>
        <p:blipFill>
          <a:blip r:embed="rId3"/>
          <a:stretch>
            <a:fillRect/>
          </a:stretch>
        </p:blipFill>
        <p:spPr>
          <a:xfrm rot="18350180">
            <a:off x="96160" y="866607"/>
            <a:ext cx="2099872" cy="2099872"/>
          </a:xfrm>
          <a:prstGeom prst="rect">
            <a:avLst/>
          </a:prstGeom>
        </p:spPr>
      </p:pic>
      <p:sp>
        <p:nvSpPr>
          <p:cNvPr id="2" name="Title 1">
            <a:extLst>
              <a:ext uri="{FF2B5EF4-FFF2-40B4-BE49-F238E27FC236}">
                <a16:creationId xmlns:a16="http://schemas.microsoft.com/office/drawing/2014/main" id="{318FCA16-6B71-7F2A-EDB9-7BE4957EDE66}"/>
              </a:ext>
            </a:extLst>
          </p:cNvPr>
          <p:cNvSpPr>
            <a:spLocks noGrp="1"/>
          </p:cNvSpPr>
          <p:nvPr>
            <p:ph type="title"/>
          </p:nvPr>
        </p:nvSpPr>
        <p:spPr>
          <a:xfrm>
            <a:off x="363515" y="153717"/>
            <a:ext cx="10752864" cy="1476000"/>
          </a:xfrm>
        </p:spPr>
        <p:txBody>
          <a:bodyPr wrap="square" anchor="ctr">
            <a:normAutofit/>
          </a:bodyPr>
          <a:lstStyle/>
          <a:p>
            <a:r>
              <a:rPr lang="en-US" dirty="0"/>
              <a:t>What can you do to support striking graduate students?</a:t>
            </a:r>
          </a:p>
        </p:txBody>
      </p:sp>
      <p:sp>
        <p:nvSpPr>
          <p:cNvPr id="3" name="Content Placeholder 2">
            <a:extLst>
              <a:ext uri="{FF2B5EF4-FFF2-40B4-BE49-F238E27FC236}">
                <a16:creationId xmlns:a16="http://schemas.microsoft.com/office/drawing/2014/main" id="{F75C5907-33B3-998C-9C24-99E8B27A7E9C}"/>
              </a:ext>
            </a:extLst>
          </p:cNvPr>
          <p:cNvSpPr>
            <a:spLocks noGrp="1"/>
          </p:cNvSpPr>
          <p:nvPr>
            <p:ph idx="1"/>
          </p:nvPr>
        </p:nvSpPr>
        <p:spPr>
          <a:xfrm>
            <a:off x="3343275" y="1394086"/>
            <a:ext cx="8183173" cy="5149590"/>
          </a:xfrm>
        </p:spPr>
        <p:txBody>
          <a:bodyPr>
            <a:noAutofit/>
          </a:bodyPr>
          <a:lstStyle/>
          <a:p>
            <a:pPr>
              <a:lnSpc>
                <a:spcPct val="110000"/>
              </a:lnSpc>
            </a:pPr>
            <a:r>
              <a:rPr lang="en-US" sz="2400" dirty="0"/>
              <a:t>Strikes are about disruption. Be understanding and patient as the disruption plays out.</a:t>
            </a:r>
          </a:p>
          <a:p>
            <a:pPr>
              <a:lnSpc>
                <a:spcPct val="110000"/>
              </a:lnSpc>
            </a:pPr>
            <a:r>
              <a:rPr lang="en-US" sz="2400" dirty="0"/>
              <a:t>The job of GEs during a strike is to demonstrate the importance of their labor by withholding it. Refrain from asking your GEs to work during the strike.</a:t>
            </a:r>
          </a:p>
          <a:p>
            <a:pPr>
              <a:lnSpc>
                <a:spcPct val="110000"/>
              </a:lnSpc>
            </a:pPr>
            <a:r>
              <a:rPr lang="en-US" sz="2400" dirty="0"/>
              <a:t>Write to the UO president and let them know you, as a current student, support the GTFF demands.</a:t>
            </a:r>
          </a:p>
          <a:p>
            <a:pPr>
              <a:lnSpc>
                <a:spcPct val="110000"/>
              </a:lnSpc>
            </a:pPr>
            <a:r>
              <a:rPr lang="en-US" sz="2400" dirty="0"/>
              <a:t>Be patient with your (non-graduate) instructors; they may be demonstrating solidarity by not taking on the labor of striking GEs.</a:t>
            </a:r>
          </a:p>
          <a:p>
            <a:pPr>
              <a:lnSpc>
                <a:spcPct val="110000"/>
              </a:lnSpc>
            </a:pPr>
            <a:r>
              <a:rPr lang="en-US" sz="2400" dirty="0"/>
              <a:t>Talk to your peers about the GTFF strike.</a:t>
            </a:r>
          </a:p>
          <a:p>
            <a:pPr marL="0" indent="0">
              <a:lnSpc>
                <a:spcPct val="110000"/>
              </a:lnSpc>
              <a:buNone/>
            </a:pPr>
            <a:endParaRPr lang="en-US" sz="2400" dirty="0"/>
          </a:p>
          <a:p>
            <a:pPr>
              <a:lnSpc>
                <a:spcPct val="110000"/>
              </a:lnSpc>
            </a:pPr>
            <a:endParaRPr lang="en-US" sz="2400" dirty="0"/>
          </a:p>
        </p:txBody>
      </p:sp>
      <p:pic>
        <p:nvPicPr>
          <p:cNvPr id="7" name="Graphic 6" descr="Education">
            <a:extLst>
              <a:ext uri="{FF2B5EF4-FFF2-40B4-BE49-F238E27FC236}">
                <a16:creationId xmlns:a16="http://schemas.microsoft.com/office/drawing/2014/main" id="{02D51DA2-FDE0-182B-ABEA-0897DBE6881F}"/>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28543" y="4641945"/>
            <a:ext cx="2329200" cy="2329200"/>
          </a:xfrm>
          <a:custGeom>
            <a:avLst/>
            <a:gdLst/>
            <a:ahLst/>
            <a:cxnLst/>
            <a:rect l="l" t="t" r="r" b="b"/>
            <a:pathLst>
              <a:path w="5014800" h="2524669">
                <a:moveTo>
                  <a:pt x="0" y="0"/>
                </a:moveTo>
                <a:lnTo>
                  <a:pt x="5014800" y="0"/>
                </a:lnTo>
                <a:lnTo>
                  <a:pt x="5014800" y="2524669"/>
                </a:lnTo>
                <a:lnTo>
                  <a:pt x="0" y="2524669"/>
                </a:lnTo>
                <a:close/>
              </a:path>
            </a:pathLst>
          </a:custGeom>
        </p:spPr>
      </p:pic>
      <p:sp>
        <p:nvSpPr>
          <p:cNvPr id="8" name="Rectangle 7">
            <a:extLst>
              <a:ext uri="{FF2B5EF4-FFF2-40B4-BE49-F238E27FC236}">
                <a16:creationId xmlns:a16="http://schemas.microsoft.com/office/drawing/2014/main" id="{04F4F5BA-4F53-5824-F738-2706ABC412E0}"/>
              </a:ext>
            </a:extLst>
          </p:cNvPr>
          <p:cNvSpPr/>
          <p:nvPr/>
        </p:nvSpPr>
        <p:spPr>
          <a:xfrm rot="18563145">
            <a:off x="1925759" y="2332870"/>
            <a:ext cx="263531" cy="6479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9D1C14-80CD-23C1-74D8-F1C617414C1B}"/>
              </a:ext>
            </a:extLst>
          </p:cNvPr>
          <p:cNvSpPr/>
          <p:nvPr/>
        </p:nvSpPr>
        <p:spPr>
          <a:xfrm rot="18563145">
            <a:off x="2255400" y="2401462"/>
            <a:ext cx="46661" cy="6479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73263"/>
      </p:ext>
    </p:extLst>
  </p:cSld>
  <p:clrMapOvr>
    <a:masterClrMapping/>
  </p:clrMapOvr>
  <p:transition spd="slow">
    <p:randomBar dir="vert"/>
  </p:transition>
</p:sld>
</file>

<file path=ppt/theme/theme1.xml><?xml version="1.0" encoding="utf-8"?>
<a:theme xmlns:a="http://schemas.openxmlformats.org/drawingml/2006/main" name="Blob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558</Words>
  <Application>Microsoft Macintosh PowerPoint</Application>
  <PresentationFormat>Widescreen</PresentationFormat>
  <Paragraphs>35</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 LT Pro</vt:lpstr>
      <vt:lpstr>Calibri</vt:lpstr>
      <vt:lpstr>Sagona Book</vt:lpstr>
      <vt:lpstr>The Hand Extrablack</vt:lpstr>
      <vt:lpstr>BlobVTI</vt:lpstr>
      <vt:lpstr>Why might graduate students go on strike?</vt:lpstr>
      <vt:lpstr>Graduate Employees are Graduate Students   Graduate Student funding is different from undergraduate funding </vt:lpstr>
      <vt:lpstr>The University of Oregon Needs Graduate Student Labor</vt:lpstr>
      <vt:lpstr>Yet GE pay is still much lower than most universities across the country</vt:lpstr>
      <vt:lpstr>The GTFF negotiates with UO administration to determine wages and working conditions of graduate employees.</vt:lpstr>
      <vt:lpstr>This Historical Moment</vt:lpstr>
      <vt:lpstr>What can you do to support striking graduate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might graduate students go on strike?</dc:title>
  <dc:creator>Chris Sinclair</dc:creator>
  <cp:lastModifiedBy>Chris Sinclair</cp:lastModifiedBy>
  <cp:revision>16</cp:revision>
  <dcterms:created xsi:type="dcterms:W3CDTF">2023-10-30T21:11:36Z</dcterms:created>
  <dcterms:modified xsi:type="dcterms:W3CDTF">2023-12-08T21:16:59Z</dcterms:modified>
</cp:coreProperties>
</file>